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256" r:id="rId2"/>
    <p:sldId id="356" r:id="rId3"/>
    <p:sldId id="360" r:id="rId4"/>
    <p:sldId id="364" r:id="rId5"/>
    <p:sldId id="365" r:id="rId6"/>
    <p:sldId id="366" r:id="rId7"/>
    <p:sldId id="367" r:id="rId8"/>
    <p:sldId id="361" r:id="rId9"/>
    <p:sldId id="359" r:id="rId10"/>
    <p:sldId id="34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7" autoAdjust="0"/>
  </p:normalViewPr>
  <p:slideViewPr>
    <p:cSldViewPr snapToGrid="0">
      <p:cViewPr varScale="1">
        <p:scale>
          <a:sx n="91" d="100"/>
          <a:sy n="91" d="100"/>
        </p:scale>
        <p:origin x="551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451FD-158F-4C4F-A0A7-9E5DB039C1CF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D9914-E297-4855-86EB-5367D57581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7228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D9914-E297-4855-86EB-5367D57581E4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371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459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084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8671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9598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3344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8475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3972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0963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4299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1648854"/>
            <a:ext cx="12192000" cy="3596246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CA76F-0611-4C72-8766-4931247DD68B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125E6-2105-48BA-8F2C-31FCBA7617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0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426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72384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8249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273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8923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1202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055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944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6B1FC-8CF6-49FA-9443-5A26B26DE429}" type="datetimeFigureOut">
              <a:rPr lang="es-CO" smtClean="0"/>
              <a:t>29/08/2023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565D6-A076-45F0-BB88-C2E11BF9FA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84117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49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5">
            <a:extLst>
              <a:ext uri="{FF2B5EF4-FFF2-40B4-BE49-F238E27FC236}">
                <a16:creationId xmlns:a16="http://schemas.microsoft.com/office/drawing/2014/main" id="{37A2F951-6A82-36CA-E4CA-C6D4C9379196}"/>
              </a:ext>
            </a:extLst>
          </p:cNvPr>
          <p:cNvSpPr>
            <a:spLocks/>
          </p:cNvSpPr>
          <p:nvPr/>
        </p:nvSpPr>
        <p:spPr bwMode="auto">
          <a:xfrm>
            <a:off x="0" y="6194738"/>
            <a:ext cx="12192000" cy="663262"/>
          </a:xfrm>
          <a:custGeom>
            <a:avLst/>
            <a:gdLst>
              <a:gd name="T0" fmla="*/ 3558 w 3895"/>
              <a:gd name="T1" fmla="*/ 38 h 266"/>
              <a:gd name="T2" fmla="*/ 2598 w 3895"/>
              <a:gd name="T3" fmla="*/ 101 h 266"/>
              <a:gd name="T4" fmla="*/ 1948 w 3895"/>
              <a:gd name="T5" fmla="*/ 112 h 266"/>
              <a:gd name="T6" fmla="*/ 0 w 3895"/>
              <a:gd name="T7" fmla="*/ 0 h 266"/>
              <a:gd name="T8" fmla="*/ 0 w 3895"/>
              <a:gd name="T9" fmla="*/ 266 h 266"/>
              <a:gd name="T10" fmla="*/ 3895 w 3895"/>
              <a:gd name="T11" fmla="*/ 266 h 266"/>
              <a:gd name="T12" fmla="*/ 3895 w 3895"/>
              <a:gd name="T13" fmla="*/ 238 h 266"/>
              <a:gd name="T14" fmla="*/ 3895 w 3895"/>
              <a:gd name="T15" fmla="*/ 0 h 266"/>
              <a:gd name="T16" fmla="*/ 1948 w 3895"/>
              <a:gd name="T17" fmla="*/ 182 h 266"/>
              <a:gd name="T18" fmla="*/ 3558 w 3895"/>
              <a:gd name="T19" fmla="*/ 38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95" h="266">
                <a:moveTo>
                  <a:pt x="3558" y="38"/>
                </a:moveTo>
                <a:cubicBezTo>
                  <a:pt x="3260" y="67"/>
                  <a:pt x="2937" y="89"/>
                  <a:pt x="2598" y="101"/>
                </a:cubicBezTo>
                <a:cubicBezTo>
                  <a:pt x="2387" y="108"/>
                  <a:pt x="2170" y="112"/>
                  <a:pt x="1948" y="112"/>
                </a:cubicBezTo>
                <a:cubicBezTo>
                  <a:pt x="1230" y="112"/>
                  <a:pt x="561" y="71"/>
                  <a:pt x="0" y="0"/>
                </a:cubicBezTo>
                <a:cubicBezTo>
                  <a:pt x="0" y="266"/>
                  <a:pt x="0" y="266"/>
                  <a:pt x="0" y="266"/>
                </a:cubicBezTo>
                <a:cubicBezTo>
                  <a:pt x="3895" y="266"/>
                  <a:pt x="3895" y="266"/>
                  <a:pt x="3895" y="266"/>
                </a:cubicBezTo>
                <a:cubicBezTo>
                  <a:pt x="3895" y="238"/>
                  <a:pt x="3895" y="238"/>
                  <a:pt x="3895" y="238"/>
                </a:cubicBezTo>
                <a:cubicBezTo>
                  <a:pt x="3895" y="0"/>
                  <a:pt x="3895" y="0"/>
                  <a:pt x="3895" y="0"/>
                </a:cubicBezTo>
                <a:cubicBezTo>
                  <a:pt x="3895" y="0"/>
                  <a:pt x="3471" y="166"/>
                  <a:pt x="1948" y="182"/>
                </a:cubicBezTo>
                <a:cubicBezTo>
                  <a:pt x="1948" y="182"/>
                  <a:pt x="2969" y="154"/>
                  <a:pt x="3558" y="38"/>
                </a:cubicBezTo>
                <a:close/>
              </a:path>
            </a:pathLst>
          </a:custGeom>
          <a:solidFill>
            <a:srgbClr val="007D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64EBBD2-BE1A-B43A-238B-1C4A61BE72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08" y="6369066"/>
            <a:ext cx="2173128" cy="417637"/>
          </a:xfrm>
          <a:prstGeom prst="rect">
            <a:avLst/>
          </a:prstGeom>
        </p:spPr>
      </p:pic>
      <p:sp>
        <p:nvSpPr>
          <p:cNvPr id="10" name="Título 9">
            <a:extLst>
              <a:ext uri="{FF2B5EF4-FFF2-40B4-BE49-F238E27FC236}">
                <a16:creationId xmlns:a16="http://schemas.microsoft.com/office/drawing/2014/main" id="{F73B9F8D-C166-9382-C383-70213CDAD0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39" y="1289539"/>
            <a:ext cx="11136922" cy="3704492"/>
          </a:xfrm>
        </p:spPr>
        <p:txBody>
          <a:bodyPr>
            <a:noAutofit/>
          </a:bodyPr>
          <a:lstStyle/>
          <a:p>
            <a:pPr algn="ctr"/>
            <a:r>
              <a:rPr lang="es-ES" sz="3600" b="0" i="0" dirty="0">
                <a:solidFill>
                  <a:srgbClr val="222222"/>
                </a:solidFill>
                <a:effectLst/>
                <a:latin typeface="Arial Black" panose="020B0A04020102020204" pitchFamily="34" charset="0"/>
              </a:rPr>
              <a:t>COMITÉ INTERSECTORIAL DEL MUNICIPIO DE DOSQUEBRADAS PARA EL ABORDAJE INTEGRAL DE LAS VIOLENCIAS POR RAZONES DE SEXO Y GÉNERO, en el Marco del Mecanismo Articulador en el Decreto 1710 de 2020</a:t>
            </a:r>
            <a:r>
              <a:rPr lang="es-ES" sz="3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”</a:t>
            </a:r>
            <a:endParaRPr lang="es-CO" sz="360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7D2CD0C-10A3-B498-5FF6-978ABD6905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08" y="6521466"/>
            <a:ext cx="2173128" cy="41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936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3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15"/>
          <p:cNvSpPr>
            <a:spLocks/>
          </p:cNvSpPr>
          <p:nvPr/>
        </p:nvSpPr>
        <p:spPr bwMode="auto">
          <a:xfrm>
            <a:off x="0" y="6194738"/>
            <a:ext cx="12192000" cy="663262"/>
          </a:xfrm>
          <a:custGeom>
            <a:avLst/>
            <a:gdLst>
              <a:gd name="T0" fmla="*/ 3558 w 3895"/>
              <a:gd name="T1" fmla="*/ 38 h 266"/>
              <a:gd name="T2" fmla="*/ 2598 w 3895"/>
              <a:gd name="T3" fmla="*/ 101 h 266"/>
              <a:gd name="T4" fmla="*/ 1948 w 3895"/>
              <a:gd name="T5" fmla="*/ 112 h 266"/>
              <a:gd name="T6" fmla="*/ 0 w 3895"/>
              <a:gd name="T7" fmla="*/ 0 h 266"/>
              <a:gd name="T8" fmla="*/ 0 w 3895"/>
              <a:gd name="T9" fmla="*/ 266 h 266"/>
              <a:gd name="T10" fmla="*/ 3895 w 3895"/>
              <a:gd name="T11" fmla="*/ 266 h 266"/>
              <a:gd name="T12" fmla="*/ 3895 w 3895"/>
              <a:gd name="T13" fmla="*/ 238 h 266"/>
              <a:gd name="T14" fmla="*/ 3895 w 3895"/>
              <a:gd name="T15" fmla="*/ 0 h 266"/>
              <a:gd name="T16" fmla="*/ 1948 w 3895"/>
              <a:gd name="T17" fmla="*/ 182 h 266"/>
              <a:gd name="T18" fmla="*/ 3558 w 3895"/>
              <a:gd name="T19" fmla="*/ 38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95" h="266">
                <a:moveTo>
                  <a:pt x="3558" y="38"/>
                </a:moveTo>
                <a:cubicBezTo>
                  <a:pt x="3260" y="67"/>
                  <a:pt x="2937" y="89"/>
                  <a:pt x="2598" y="101"/>
                </a:cubicBezTo>
                <a:cubicBezTo>
                  <a:pt x="2387" y="108"/>
                  <a:pt x="2170" y="112"/>
                  <a:pt x="1948" y="112"/>
                </a:cubicBezTo>
                <a:cubicBezTo>
                  <a:pt x="1230" y="112"/>
                  <a:pt x="561" y="71"/>
                  <a:pt x="0" y="0"/>
                </a:cubicBezTo>
                <a:cubicBezTo>
                  <a:pt x="0" y="266"/>
                  <a:pt x="0" y="266"/>
                  <a:pt x="0" y="266"/>
                </a:cubicBezTo>
                <a:cubicBezTo>
                  <a:pt x="3895" y="266"/>
                  <a:pt x="3895" y="266"/>
                  <a:pt x="3895" y="266"/>
                </a:cubicBezTo>
                <a:cubicBezTo>
                  <a:pt x="3895" y="238"/>
                  <a:pt x="3895" y="238"/>
                  <a:pt x="3895" y="238"/>
                </a:cubicBezTo>
                <a:cubicBezTo>
                  <a:pt x="3895" y="0"/>
                  <a:pt x="3895" y="0"/>
                  <a:pt x="3895" y="0"/>
                </a:cubicBezTo>
                <a:cubicBezTo>
                  <a:pt x="3895" y="0"/>
                  <a:pt x="3471" y="166"/>
                  <a:pt x="1948" y="182"/>
                </a:cubicBezTo>
                <a:cubicBezTo>
                  <a:pt x="1948" y="182"/>
                  <a:pt x="2969" y="154"/>
                  <a:pt x="3558" y="38"/>
                </a:cubicBezTo>
                <a:close/>
              </a:path>
            </a:pathLst>
          </a:custGeom>
          <a:solidFill>
            <a:srgbClr val="007D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2" name="Grupo 21"/>
          <p:cNvGrpSpPr/>
          <p:nvPr/>
        </p:nvGrpSpPr>
        <p:grpSpPr>
          <a:xfrm>
            <a:off x="260315" y="223388"/>
            <a:ext cx="11744299" cy="5675984"/>
            <a:chOff x="260315" y="223388"/>
            <a:chExt cx="11744299" cy="5675984"/>
          </a:xfrm>
        </p:grpSpPr>
        <p:grpSp>
          <p:nvGrpSpPr>
            <p:cNvPr id="45" name="Group 1"/>
            <p:cNvGrpSpPr/>
            <p:nvPr/>
          </p:nvGrpSpPr>
          <p:grpSpPr>
            <a:xfrm>
              <a:off x="6395357" y="223388"/>
              <a:ext cx="5609257" cy="4128828"/>
              <a:chOff x="3156325" y="1554829"/>
              <a:chExt cx="5344821" cy="3934183"/>
            </a:xfrm>
          </p:grpSpPr>
          <p:grpSp>
            <p:nvGrpSpPr>
              <p:cNvPr id="46" name="Group 3"/>
              <p:cNvGrpSpPr/>
              <p:nvPr/>
            </p:nvGrpSpPr>
            <p:grpSpPr>
              <a:xfrm>
                <a:off x="3156325" y="1554829"/>
                <a:ext cx="5344821" cy="3934183"/>
                <a:chOff x="3156325" y="1554829"/>
                <a:chExt cx="5344821" cy="3934183"/>
              </a:xfrm>
            </p:grpSpPr>
            <p:sp>
              <p:nvSpPr>
                <p:cNvPr id="48" name="Oval 6"/>
                <p:cNvSpPr>
                  <a:spLocks noChangeArrowheads="1"/>
                </p:cNvSpPr>
                <p:nvPr/>
              </p:nvSpPr>
              <p:spPr bwMode="auto">
                <a:xfrm>
                  <a:off x="3156325" y="2009879"/>
                  <a:ext cx="1748447" cy="1727781"/>
                </a:xfrm>
                <a:prstGeom prst="ellipse">
                  <a:avLst/>
                </a:prstGeom>
                <a:solidFill>
                  <a:srgbClr val="007DBF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Oval 6"/>
                <p:cNvSpPr>
                  <a:spLocks noChangeArrowheads="1"/>
                </p:cNvSpPr>
                <p:nvPr/>
              </p:nvSpPr>
              <p:spPr bwMode="auto">
                <a:xfrm>
                  <a:off x="7431224" y="3641198"/>
                  <a:ext cx="900076" cy="889437"/>
                </a:xfrm>
                <a:prstGeom prst="ellipse">
                  <a:avLst/>
                </a:prstGeom>
                <a:solidFill>
                  <a:srgbClr val="363179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Oval 6"/>
                <p:cNvSpPr/>
                <p:nvPr/>
              </p:nvSpPr>
              <p:spPr>
                <a:xfrm>
                  <a:off x="4128907" y="1554829"/>
                  <a:ext cx="3934183" cy="3934183"/>
                </a:xfrm>
                <a:prstGeom prst="ellipse">
                  <a:avLst/>
                </a:prstGeom>
                <a:solidFill>
                  <a:srgbClr val="6FC2D0">
                    <a:alpha val="64706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Oval 6"/>
                <p:cNvSpPr>
                  <a:spLocks noChangeArrowheads="1"/>
                </p:cNvSpPr>
                <p:nvPr/>
              </p:nvSpPr>
              <p:spPr bwMode="auto">
                <a:xfrm>
                  <a:off x="8161452" y="3580900"/>
                  <a:ext cx="339694" cy="335679"/>
                </a:xfrm>
                <a:prstGeom prst="ellipse">
                  <a:avLst/>
                </a:prstGeom>
                <a:solidFill>
                  <a:srgbClr val="6FC2D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7" name="TextBox 9"/>
              <p:cNvSpPr txBox="1"/>
              <p:nvPr/>
            </p:nvSpPr>
            <p:spPr>
              <a:xfrm>
                <a:off x="4140747" y="2967335"/>
                <a:ext cx="3910506" cy="9233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6000" dirty="0">
                    <a:solidFill>
                      <a:schemeClr val="bg1">
                        <a:lumMod val="95000"/>
                      </a:schemeClr>
                    </a:solidFill>
                    <a:latin typeface="Lobster 1.4" panose="02000506000000020003" pitchFamily="50" charset="0"/>
                  </a:rPr>
                  <a:t>Gracias</a:t>
                </a:r>
              </a:p>
            </p:txBody>
          </p:sp>
        </p:grpSp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0315" y="236301"/>
              <a:ext cx="754014" cy="1244578"/>
            </a:xfrm>
            <a:prstGeom prst="rect">
              <a:avLst/>
            </a:prstGeom>
          </p:spPr>
        </p:pic>
        <p:grpSp>
          <p:nvGrpSpPr>
            <p:cNvPr id="21" name="Grupo 20"/>
            <p:cNvGrpSpPr/>
            <p:nvPr/>
          </p:nvGrpSpPr>
          <p:grpSpPr>
            <a:xfrm>
              <a:off x="2496154" y="2272145"/>
              <a:ext cx="4070573" cy="3627227"/>
              <a:chOff x="2496154" y="2272145"/>
              <a:chExt cx="4070573" cy="3627227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2729660" y="5084604"/>
                <a:ext cx="3502150" cy="814768"/>
              </a:xfrm>
              <a:prstGeom prst="rect">
                <a:avLst/>
              </a:prstGeom>
              <a:solidFill>
                <a:srgbClr val="6FC2D0">
                  <a:alpha val="84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2670315" y="2272145"/>
                <a:ext cx="3620841" cy="596825"/>
                <a:chOff x="2670315" y="245753"/>
                <a:chExt cx="3620841" cy="596825"/>
              </a:xfrm>
            </p:grpSpPr>
            <p:sp>
              <p:nvSpPr>
                <p:cNvPr id="3" name="TextBox 2"/>
                <p:cNvSpPr txBox="1"/>
                <p:nvPr/>
              </p:nvSpPr>
              <p:spPr>
                <a:xfrm>
                  <a:off x="3144474" y="245753"/>
                  <a:ext cx="2632969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s-CO" sz="24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Lobster 1.4" panose="02000506000000020003" pitchFamily="50" charset="0"/>
                    </a:rPr>
                    <a:t>Contáctanos</a:t>
                  </a:r>
                </a:p>
              </p:txBody>
            </p:sp>
            <p:sp>
              <p:nvSpPr>
                <p:cNvPr id="4" name="TextBox 3"/>
                <p:cNvSpPr txBox="1">
                  <a:spLocks/>
                </p:cNvSpPr>
                <p:nvPr/>
              </p:nvSpPr>
              <p:spPr>
                <a:xfrm>
                  <a:off x="2670315" y="657912"/>
                  <a:ext cx="3620841" cy="1846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s-CO" sz="12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Afta serif" panose="02000503000000020004" pitchFamily="50" charset="0"/>
                      <a:ea typeface="Fira Sans OT Light" panose="020B0603050000020004" pitchFamily="34" charset="0"/>
                      <a:cs typeface="Clear Sans Medium" panose="020B0603030202020304" pitchFamily="34" charset="0"/>
                    </a:rPr>
                    <a:t>Para nosotros será un placer comunicarnos con usted</a:t>
                  </a:r>
                </a:p>
              </p:txBody>
            </p:sp>
          </p:grpSp>
          <p:sp>
            <p:nvSpPr>
              <p:cNvPr id="39" name="TextBox 38"/>
              <p:cNvSpPr txBox="1">
                <a:spLocks/>
              </p:cNvSpPr>
              <p:nvPr/>
            </p:nvSpPr>
            <p:spPr>
              <a:xfrm>
                <a:off x="2597043" y="3632787"/>
                <a:ext cx="3727830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s-CO" sz="1600" dirty="0">
                    <a:latin typeface="Afta serif" panose="02000503000000020004" pitchFamily="50" charset="0"/>
                    <a:ea typeface="Fira Sans OT Light" panose="020B0603050000020004" pitchFamily="34" charset="0"/>
                    <a:cs typeface="Clear Sans Medium" panose="020B0603030202020304" pitchFamily="34" charset="0"/>
                  </a:rPr>
                  <a:t>Síguenos en RRSS como:</a:t>
                </a:r>
              </a:p>
              <a:p>
                <a:pPr algn="ctr"/>
                <a:r>
                  <a:rPr lang="es-CO" sz="1600" dirty="0" err="1">
                    <a:latin typeface="Afta serif" panose="02000503000000020004" pitchFamily="50" charset="0"/>
                    <a:ea typeface="Fira Sans OT Light" panose="020B0603050000020004" pitchFamily="34" charset="0"/>
                    <a:cs typeface="Clear Sans Medium" panose="020B0603030202020304" pitchFamily="34" charset="0"/>
                  </a:rPr>
                  <a:t>esehsantamonica</a:t>
                </a:r>
                <a:endParaRPr lang="es-CO" sz="1600" dirty="0">
                  <a:latin typeface="Afta serif" panose="02000503000000020004" pitchFamily="50" charset="0"/>
                  <a:ea typeface="Fira Sans OT Light" panose="020B0603050000020004" pitchFamily="34" charset="0"/>
                  <a:cs typeface="Clear Sans Medium" panose="020B0603030202020304" pitchFamily="34" charset="0"/>
                </a:endParaRPr>
              </a:p>
            </p:txBody>
          </p:sp>
          <p:sp>
            <p:nvSpPr>
              <p:cNvPr id="40" name="TextBox 39"/>
              <p:cNvSpPr txBox="1">
                <a:spLocks/>
              </p:cNvSpPr>
              <p:nvPr/>
            </p:nvSpPr>
            <p:spPr>
              <a:xfrm>
                <a:off x="2496154" y="5260865"/>
                <a:ext cx="4070573" cy="5078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s-CO" sz="1100" dirty="0">
                    <a:latin typeface="Afta serif" panose="02000503000000020004" pitchFamily="50" charset="0"/>
                    <a:ea typeface="Fira Sans OT Light" panose="020B0603050000020004" pitchFamily="34" charset="0"/>
                    <a:cs typeface="Clear Sans Medium" panose="020B0603030202020304" pitchFamily="34" charset="0"/>
                  </a:rPr>
                  <a:t>Cra 19 con Calle 18 Av. Santa Mónica Dosquebradas</a:t>
                </a:r>
              </a:p>
              <a:p>
                <a:pPr algn="ctr"/>
                <a:r>
                  <a:rPr lang="it-IT" sz="1100" dirty="0">
                    <a:latin typeface="Afta serif" panose="02000503000000020004" pitchFamily="50" charset="0"/>
                    <a:ea typeface="Fira Sans OT Light" panose="020B0603050000020004" pitchFamily="34" charset="0"/>
                    <a:cs typeface="Clear Sans Medium" panose="020B0603030202020304" pitchFamily="34" charset="0"/>
                  </a:rPr>
                  <a:t>Telefono: +57 (6) 3302507 Fax +57 (6)3302507 Ext. 268 </a:t>
                </a:r>
              </a:p>
              <a:p>
                <a:pPr algn="ctr"/>
                <a:r>
                  <a:rPr lang="it-IT" sz="1100" dirty="0">
                    <a:latin typeface="Afta serif" panose="02000503000000020004" pitchFamily="50" charset="0"/>
                    <a:ea typeface="Fira Sans OT Light" panose="020B0603050000020004" pitchFamily="34" charset="0"/>
                    <a:cs typeface="Clear Sans Medium" panose="020B0603030202020304" pitchFamily="34" charset="0"/>
                  </a:rPr>
                  <a:t>Linea Gratuita: 018000916045</a:t>
                </a:r>
                <a:endParaRPr lang="en-US" sz="1100" dirty="0">
                  <a:latin typeface="Afta serif" panose="02000503000000020004" pitchFamily="50" charset="0"/>
                  <a:ea typeface="Fira Sans OT Light" panose="020B0603050000020004" pitchFamily="34" charset="0"/>
                  <a:cs typeface="Clear Sans Medium" panose="020B0603030202020304" pitchFamily="34" charset="0"/>
                </a:endParaRPr>
              </a:p>
            </p:txBody>
          </p:sp>
          <p:sp>
            <p:nvSpPr>
              <p:cNvPr id="43" name="TextBox 38"/>
              <p:cNvSpPr txBox="1">
                <a:spLocks/>
              </p:cNvSpPr>
              <p:nvPr/>
            </p:nvSpPr>
            <p:spPr>
              <a:xfrm>
                <a:off x="2721021" y="3172404"/>
                <a:ext cx="372783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600" dirty="0">
                    <a:latin typeface="Afta serif" panose="02000503000000020004" pitchFamily="50" charset="0"/>
                    <a:ea typeface="Fira Sans OT Light" panose="020B0603050000020004" pitchFamily="34" charset="0"/>
                    <a:cs typeface="Clear Sans Medium" panose="020B0603030202020304" pitchFamily="34" charset="0"/>
                  </a:rPr>
                  <a:t>www.hospitalsantamonica.gov.co</a:t>
                </a:r>
              </a:p>
            </p:txBody>
          </p:sp>
          <p:pic>
            <p:nvPicPr>
              <p:cNvPr id="11" name="Imagen 10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39712" y="4378020"/>
                <a:ext cx="609524" cy="609524"/>
              </a:xfrm>
              <a:prstGeom prst="rect">
                <a:avLst/>
              </a:prstGeom>
            </p:spPr>
          </p:pic>
          <p:pic>
            <p:nvPicPr>
              <p:cNvPr id="19" name="Imagen 1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75974" y="4369574"/>
                <a:ext cx="609524" cy="609524"/>
              </a:xfrm>
              <a:prstGeom prst="rect">
                <a:avLst/>
              </a:prstGeom>
            </p:spPr>
          </p:pic>
          <p:pic>
            <p:nvPicPr>
              <p:cNvPr id="20" name="Imagen 19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12236" y="4378020"/>
                <a:ext cx="609524" cy="609524"/>
              </a:xfrm>
              <a:prstGeom prst="rect">
                <a:avLst/>
              </a:prstGeom>
            </p:spPr>
          </p:pic>
        </p:grpSp>
      </p:grpSp>
      <p:pic>
        <p:nvPicPr>
          <p:cNvPr id="52" name="Imagen 5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08" y="6369066"/>
            <a:ext cx="2173128" cy="41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1114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5">
            <a:extLst>
              <a:ext uri="{FF2B5EF4-FFF2-40B4-BE49-F238E27FC236}">
                <a16:creationId xmlns:a16="http://schemas.microsoft.com/office/drawing/2014/main" id="{062BE926-4766-3E17-DC9A-B086A459F011}"/>
              </a:ext>
            </a:extLst>
          </p:cNvPr>
          <p:cNvSpPr>
            <a:spLocks/>
          </p:cNvSpPr>
          <p:nvPr/>
        </p:nvSpPr>
        <p:spPr bwMode="auto">
          <a:xfrm>
            <a:off x="0" y="6194738"/>
            <a:ext cx="12192000" cy="663262"/>
          </a:xfrm>
          <a:custGeom>
            <a:avLst/>
            <a:gdLst>
              <a:gd name="T0" fmla="*/ 3558 w 3895"/>
              <a:gd name="T1" fmla="*/ 38 h 266"/>
              <a:gd name="T2" fmla="*/ 2598 w 3895"/>
              <a:gd name="T3" fmla="*/ 101 h 266"/>
              <a:gd name="T4" fmla="*/ 1948 w 3895"/>
              <a:gd name="T5" fmla="*/ 112 h 266"/>
              <a:gd name="T6" fmla="*/ 0 w 3895"/>
              <a:gd name="T7" fmla="*/ 0 h 266"/>
              <a:gd name="T8" fmla="*/ 0 w 3895"/>
              <a:gd name="T9" fmla="*/ 266 h 266"/>
              <a:gd name="T10" fmla="*/ 3895 w 3895"/>
              <a:gd name="T11" fmla="*/ 266 h 266"/>
              <a:gd name="T12" fmla="*/ 3895 w 3895"/>
              <a:gd name="T13" fmla="*/ 238 h 266"/>
              <a:gd name="T14" fmla="*/ 3895 w 3895"/>
              <a:gd name="T15" fmla="*/ 0 h 266"/>
              <a:gd name="T16" fmla="*/ 1948 w 3895"/>
              <a:gd name="T17" fmla="*/ 182 h 266"/>
              <a:gd name="T18" fmla="*/ 3558 w 3895"/>
              <a:gd name="T19" fmla="*/ 38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95" h="266">
                <a:moveTo>
                  <a:pt x="3558" y="38"/>
                </a:moveTo>
                <a:cubicBezTo>
                  <a:pt x="3260" y="67"/>
                  <a:pt x="2937" y="89"/>
                  <a:pt x="2598" y="101"/>
                </a:cubicBezTo>
                <a:cubicBezTo>
                  <a:pt x="2387" y="108"/>
                  <a:pt x="2170" y="112"/>
                  <a:pt x="1948" y="112"/>
                </a:cubicBezTo>
                <a:cubicBezTo>
                  <a:pt x="1230" y="112"/>
                  <a:pt x="561" y="71"/>
                  <a:pt x="0" y="0"/>
                </a:cubicBezTo>
                <a:cubicBezTo>
                  <a:pt x="0" y="266"/>
                  <a:pt x="0" y="266"/>
                  <a:pt x="0" y="266"/>
                </a:cubicBezTo>
                <a:cubicBezTo>
                  <a:pt x="3895" y="266"/>
                  <a:pt x="3895" y="266"/>
                  <a:pt x="3895" y="266"/>
                </a:cubicBezTo>
                <a:cubicBezTo>
                  <a:pt x="3895" y="238"/>
                  <a:pt x="3895" y="238"/>
                  <a:pt x="3895" y="238"/>
                </a:cubicBezTo>
                <a:cubicBezTo>
                  <a:pt x="3895" y="0"/>
                  <a:pt x="3895" y="0"/>
                  <a:pt x="3895" y="0"/>
                </a:cubicBezTo>
                <a:cubicBezTo>
                  <a:pt x="3895" y="0"/>
                  <a:pt x="3471" y="166"/>
                  <a:pt x="1948" y="182"/>
                </a:cubicBezTo>
                <a:cubicBezTo>
                  <a:pt x="1948" y="182"/>
                  <a:pt x="2969" y="154"/>
                  <a:pt x="3558" y="38"/>
                </a:cubicBezTo>
                <a:close/>
              </a:path>
            </a:pathLst>
          </a:custGeom>
          <a:solidFill>
            <a:srgbClr val="007D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1A076DA-9EB6-F60F-C5AE-F74EFB4CA3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08" y="6369066"/>
            <a:ext cx="2173128" cy="4176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6C6B9507-3925-F0E1-E91F-0A0AE5E2F7E3}"/>
              </a:ext>
            </a:extLst>
          </p:cNvPr>
          <p:cNvSpPr/>
          <p:nvPr/>
        </p:nvSpPr>
        <p:spPr>
          <a:xfrm>
            <a:off x="3681045" y="527538"/>
            <a:ext cx="4431323" cy="11254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>
                <a:latin typeface="Arial Black" panose="020B0A04020102020204" pitchFamily="34" charset="0"/>
              </a:rPr>
              <a:t>INFANCIA Y ADOLESCENCIA</a:t>
            </a:r>
          </a:p>
          <a:p>
            <a:pPr algn="ctr"/>
            <a:r>
              <a:rPr lang="es-CO" dirty="0"/>
              <a:t>Ruta de atención integral de atención EN salud de promoción y  mantenimiento de la salud resolución. </a:t>
            </a:r>
            <a:r>
              <a:rPr lang="es-CO" dirty="0">
                <a:latin typeface="Arial Black" panose="020B0A04020102020204" pitchFamily="34" charset="0"/>
              </a:rPr>
              <a:t>3280 de 2018  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973052F8-21EF-4200-46F1-A5018072C51B}"/>
              </a:ext>
            </a:extLst>
          </p:cNvPr>
          <p:cNvSpPr/>
          <p:nvPr/>
        </p:nvSpPr>
        <p:spPr>
          <a:xfrm>
            <a:off x="156508" y="2821877"/>
            <a:ext cx="3516923" cy="1828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>
                <a:latin typeface="Arial Black" panose="020B0A04020102020204" pitchFamily="34" charset="0"/>
              </a:rPr>
              <a:t>RUTA MATERNO PERINATAL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5D8D00DE-9528-FAA1-2444-ED950B71E157}"/>
              </a:ext>
            </a:extLst>
          </p:cNvPr>
          <p:cNvSpPr/>
          <p:nvPr/>
        </p:nvSpPr>
        <p:spPr>
          <a:xfrm>
            <a:off x="7444149" y="1572130"/>
            <a:ext cx="4267199" cy="1828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/>
              <a:t>RUTA DE PROMOCION Y MANTENIMIENTO DE SALUD </a:t>
            </a:r>
            <a:r>
              <a:rPr lang="es-CO" dirty="0"/>
              <a:t>cursos de vida 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FDF03BB-0D7C-4495-C2C4-30FBAE4EB478}"/>
              </a:ext>
            </a:extLst>
          </p:cNvPr>
          <p:cNvSpPr/>
          <p:nvPr/>
        </p:nvSpPr>
        <p:spPr>
          <a:xfrm>
            <a:off x="7713783" y="3516923"/>
            <a:ext cx="3727939" cy="269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0 a 5 años PRIMERA INFANCIA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DC6C7D0-254D-CE47-5E7F-0AEA46AA8B60}"/>
              </a:ext>
            </a:extLst>
          </p:cNvPr>
          <p:cNvSpPr/>
          <p:nvPr/>
        </p:nvSpPr>
        <p:spPr>
          <a:xfrm>
            <a:off x="7713782" y="3927230"/>
            <a:ext cx="3727939" cy="269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6-11 años  INFANCIA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2203BDD-9090-38DD-5300-31A798B59E80}"/>
              </a:ext>
            </a:extLst>
          </p:cNvPr>
          <p:cNvSpPr/>
          <p:nvPr/>
        </p:nvSpPr>
        <p:spPr>
          <a:xfrm>
            <a:off x="7713781" y="4381046"/>
            <a:ext cx="3727939" cy="269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12 A 17 años ADOLESCENCIA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F7CF862-64BD-3176-6B41-9831FD4B11B5}"/>
              </a:ext>
            </a:extLst>
          </p:cNvPr>
          <p:cNvSpPr/>
          <p:nvPr/>
        </p:nvSpPr>
        <p:spPr>
          <a:xfrm>
            <a:off x="7713780" y="4896862"/>
            <a:ext cx="3727939" cy="269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18-28 años JUVENTUD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3B72B66-281A-67EC-FA16-52857708E9C7}"/>
              </a:ext>
            </a:extLst>
          </p:cNvPr>
          <p:cNvSpPr/>
          <p:nvPr/>
        </p:nvSpPr>
        <p:spPr>
          <a:xfrm>
            <a:off x="7760671" y="5350678"/>
            <a:ext cx="3727939" cy="269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29-59 años  ADULTEZ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12CDB83-97EA-BC0C-B436-72436CAABED7}"/>
              </a:ext>
            </a:extLst>
          </p:cNvPr>
          <p:cNvSpPr/>
          <p:nvPr/>
        </p:nvSpPr>
        <p:spPr>
          <a:xfrm>
            <a:off x="7760671" y="5688169"/>
            <a:ext cx="3727939" cy="269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Mayor de 60 años VEJEZ</a:t>
            </a:r>
          </a:p>
        </p:txBody>
      </p:sp>
      <p:sp>
        <p:nvSpPr>
          <p:cNvPr id="16" name="Flecha: hacia la izquierda 15">
            <a:extLst>
              <a:ext uri="{FF2B5EF4-FFF2-40B4-BE49-F238E27FC236}">
                <a16:creationId xmlns:a16="http://schemas.microsoft.com/office/drawing/2014/main" id="{5E1EC457-E3A6-F7EB-9941-4DD6D016B330}"/>
              </a:ext>
            </a:extLst>
          </p:cNvPr>
          <p:cNvSpPr/>
          <p:nvPr/>
        </p:nvSpPr>
        <p:spPr>
          <a:xfrm rot="19267372">
            <a:off x="2754922" y="19654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Flecha: hacia la izquierda 17">
            <a:extLst>
              <a:ext uri="{FF2B5EF4-FFF2-40B4-BE49-F238E27FC236}">
                <a16:creationId xmlns:a16="http://schemas.microsoft.com/office/drawing/2014/main" id="{C704990F-12C5-10FD-9777-12099B1F4CAC}"/>
              </a:ext>
            </a:extLst>
          </p:cNvPr>
          <p:cNvSpPr/>
          <p:nvPr/>
        </p:nvSpPr>
        <p:spPr>
          <a:xfrm rot="13329098">
            <a:off x="8249884" y="1003715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93744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5">
            <a:extLst>
              <a:ext uri="{FF2B5EF4-FFF2-40B4-BE49-F238E27FC236}">
                <a16:creationId xmlns:a16="http://schemas.microsoft.com/office/drawing/2014/main" id="{062BE926-4766-3E17-DC9A-B086A459F011}"/>
              </a:ext>
            </a:extLst>
          </p:cNvPr>
          <p:cNvSpPr>
            <a:spLocks/>
          </p:cNvSpPr>
          <p:nvPr/>
        </p:nvSpPr>
        <p:spPr bwMode="auto">
          <a:xfrm>
            <a:off x="0" y="6194738"/>
            <a:ext cx="12192000" cy="663262"/>
          </a:xfrm>
          <a:custGeom>
            <a:avLst/>
            <a:gdLst>
              <a:gd name="T0" fmla="*/ 3558 w 3895"/>
              <a:gd name="T1" fmla="*/ 38 h 266"/>
              <a:gd name="T2" fmla="*/ 2598 w 3895"/>
              <a:gd name="T3" fmla="*/ 101 h 266"/>
              <a:gd name="T4" fmla="*/ 1948 w 3895"/>
              <a:gd name="T5" fmla="*/ 112 h 266"/>
              <a:gd name="T6" fmla="*/ 0 w 3895"/>
              <a:gd name="T7" fmla="*/ 0 h 266"/>
              <a:gd name="T8" fmla="*/ 0 w 3895"/>
              <a:gd name="T9" fmla="*/ 266 h 266"/>
              <a:gd name="T10" fmla="*/ 3895 w 3895"/>
              <a:gd name="T11" fmla="*/ 266 h 266"/>
              <a:gd name="T12" fmla="*/ 3895 w 3895"/>
              <a:gd name="T13" fmla="*/ 238 h 266"/>
              <a:gd name="T14" fmla="*/ 3895 w 3895"/>
              <a:gd name="T15" fmla="*/ 0 h 266"/>
              <a:gd name="T16" fmla="*/ 1948 w 3895"/>
              <a:gd name="T17" fmla="*/ 182 h 266"/>
              <a:gd name="T18" fmla="*/ 3558 w 3895"/>
              <a:gd name="T19" fmla="*/ 38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95" h="266">
                <a:moveTo>
                  <a:pt x="3558" y="38"/>
                </a:moveTo>
                <a:cubicBezTo>
                  <a:pt x="3260" y="67"/>
                  <a:pt x="2937" y="89"/>
                  <a:pt x="2598" y="101"/>
                </a:cubicBezTo>
                <a:cubicBezTo>
                  <a:pt x="2387" y="108"/>
                  <a:pt x="2170" y="112"/>
                  <a:pt x="1948" y="112"/>
                </a:cubicBezTo>
                <a:cubicBezTo>
                  <a:pt x="1230" y="112"/>
                  <a:pt x="561" y="71"/>
                  <a:pt x="0" y="0"/>
                </a:cubicBezTo>
                <a:cubicBezTo>
                  <a:pt x="0" y="266"/>
                  <a:pt x="0" y="266"/>
                  <a:pt x="0" y="266"/>
                </a:cubicBezTo>
                <a:cubicBezTo>
                  <a:pt x="3895" y="266"/>
                  <a:pt x="3895" y="266"/>
                  <a:pt x="3895" y="266"/>
                </a:cubicBezTo>
                <a:cubicBezTo>
                  <a:pt x="3895" y="238"/>
                  <a:pt x="3895" y="238"/>
                  <a:pt x="3895" y="238"/>
                </a:cubicBezTo>
                <a:cubicBezTo>
                  <a:pt x="3895" y="0"/>
                  <a:pt x="3895" y="0"/>
                  <a:pt x="3895" y="0"/>
                </a:cubicBezTo>
                <a:cubicBezTo>
                  <a:pt x="3895" y="0"/>
                  <a:pt x="3471" y="166"/>
                  <a:pt x="1948" y="182"/>
                </a:cubicBezTo>
                <a:cubicBezTo>
                  <a:pt x="1948" y="182"/>
                  <a:pt x="2969" y="154"/>
                  <a:pt x="3558" y="38"/>
                </a:cubicBezTo>
                <a:close/>
              </a:path>
            </a:pathLst>
          </a:custGeom>
          <a:solidFill>
            <a:srgbClr val="007D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1A076DA-9EB6-F60F-C5AE-F74EFB4CA3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31" y="6317550"/>
            <a:ext cx="2173128" cy="417637"/>
          </a:xfrm>
          <a:prstGeom prst="rect">
            <a:avLst/>
          </a:prstGeom>
        </p:spPr>
      </p:pic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C9287FBC-83CA-E83B-BA97-EFAD794B6632}"/>
              </a:ext>
            </a:extLst>
          </p:cNvPr>
          <p:cNvSpPr/>
          <p:nvPr/>
        </p:nvSpPr>
        <p:spPr>
          <a:xfrm>
            <a:off x="3786554" y="269631"/>
            <a:ext cx="4079631" cy="1735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dirty="0"/>
              <a:t>0 – 5 años primera infancia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B313C41-08D6-34FA-72F3-58FA63BBD816}"/>
              </a:ext>
            </a:extLst>
          </p:cNvPr>
          <p:cNvSpPr/>
          <p:nvPr/>
        </p:nvSpPr>
        <p:spPr>
          <a:xfrm>
            <a:off x="339968" y="2274276"/>
            <a:ext cx="364587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MEDICA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5989CDD-83CC-F316-5125-144251592DBF}"/>
              </a:ext>
            </a:extLst>
          </p:cNvPr>
          <p:cNvSpPr/>
          <p:nvPr/>
        </p:nvSpPr>
        <p:spPr>
          <a:xfrm>
            <a:off x="357553" y="3320107"/>
            <a:ext cx="364587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VACUNACIÓN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B740509-C36E-C6F4-1D8F-1521AA301ED0}"/>
              </a:ext>
            </a:extLst>
          </p:cNvPr>
          <p:cNvSpPr/>
          <p:nvPr/>
        </p:nvSpPr>
        <p:spPr>
          <a:xfrm>
            <a:off x="7573107" y="2455984"/>
            <a:ext cx="3645877" cy="1321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ENFERMERIA </a:t>
            </a:r>
            <a:r>
              <a:rPr lang="es-CO" dirty="0"/>
              <a:t>VALORACION INTEGRAL DE CRECIMIENTO Y DESARROLLO (peso-talla-conductas de desarrollo 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5055657-05EC-1E2E-8ECB-17BE30523B18}"/>
              </a:ext>
            </a:extLst>
          </p:cNvPr>
          <p:cNvSpPr/>
          <p:nvPr/>
        </p:nvSpPr>
        <p:spPr>
          <a:xfrm>
            <a:off x="518420" y="4504136"/>
            <a:ext cx="3645877" cy="1333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VALORACIÓN ODONTOLOGÍA- </a:t>
            </a:r>
            <a:r>
              <a:rPr lang="es-CO" dirty="0"/>
              <a:t>HIGIENE ORAL (control placa-</a:t>
            </a:r>
            <a:r>
              <a:rPr lang="es-CO" dirty="0" err="1"/>
              <a:t>fluor</a:t>
            </a:r>
            <a:r>
              <a:rPr lang="es-CO" dirty="0"/>
              <a:t>-barniz-sellantes-</a:t>
            </a:r>
            <a:r>
              <a:rPr lang="es-CO" dirty="0" err="1"/>
              <a:t>detrartraje</a:t>
            </a:r>
            <a:r>
              <a:rPr lang="es-CO" dirty="0"/>
              <a:t>) 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B94DD478-9940-2E09-CB93-E0A8B391DD35}"/>
              </a:ext>
            </a:extLst>
          </p:cNvPr>
          <p:cNvSpPr/>
          <p:nvPr/>
        </p:nvSpPr>
        <p:spPr>
          <a:xfrm>
            <a:off x="4501662" y="2801815"/>
            <a:ext cx="2203938" cy="14326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Hospital </a:t>
            </a:r>
            <a:r>
              <a:rPr lang="es-CO" dirty="0" err="1"/>
              <a:t>caa</a:t>
            </a:r>
            <a:endParaRPr lang="es-CO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FD41D93-3C59-3BC6-3089-1F21FB5B48BC}"/>
              </a:ext>
            </a:extLst>
          </p:cNvPr>
          <p:cNvSpPr/>
          <p:nvPr/>
        </p:nvSpPr>
        <p:spPr>
          <a:xfrm>
            <a:off x="7573107" y="4096309"/>
            <a:ext cx="364587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PEDIATRIA</a:t>
            </a:r>
          </a:p>
        </p:txBody>
      </p:sp>
    </p:spTree>
    <p:extLst>
      <p:ext uri="{BB962C8B-B14F-4D97-AF65-F5344CB8AC3E}">
        <p14:creationId xmlns:p14="http://schemas.microsoft.com/office/powerpoint/2010/main" val="9041342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5">
            <a:extLst>
              <a:ext uri="{FF2B5EF4-FFF2-40B4-BE49-F238E27FC236}">
                <a16:creationId xmlns:a16="http://schemas.microsoft.com/office/drawing/2014/main" id="{062BE926-4766-3E17-DC9A-B086A459F011}"/>
              </a:ext>
            </a:extLst>
          </p:cNvPr>
          <p:cNvSpPr>
            <a:spLocks/>
          </p:cNvSpPr>
          <p:nvPr/>
        </p:nvSpPr>
        <p:spPr bwMode="auto">
          <a:xfrm>
            <a:off x="0" y="6194738"/>
            <a:ext cx="12192000" cy="663262"/>
          </a:xfrm>
          <a:custGeom>
            <a:avLst/>
            <a:gdLst>
              <a:gd name="T0" fmla="*/ 3558 w 3895"/>
              <a:gd name="T1" fmla="*/ 38 h 266"/>
              <a:gd name="T2" fmla="*/ 2598 w 3895"/>
              <a:gd name="T3" fmla="*/ 101 h 266"/>
              <a:gd name="T4" fmla="*/ 1948 w 3895"/>
              <a:gd name="T5" fmla="*/ 112 h 266"/>
              <a:gd name="T6" fmla="*/ 0 w 3895"/>
              <a:gd name="T7" fmla="*/ 0 h 266"/>
              <a:gd name="T8" fmla="*/ 0 w 3895"/>
              <a:gd name="T9" fmla="*/ 266 h 266"/>
              <a:gd name="T10" fmla="*/ 3895 w 3895"/>
              <a:gd name="T11" fmla="*/ 266 h 266"/>
              <a:gd name="T12" fmla="*/ 3895 w 3895"/>
              <a:gd name="T13" fmla="*/ 238 h 266"/>
              <a:gd name="T14" fmla="*/ 3895 w 3895"/>
              <a:gd name="T15" fmla="*/ 0 h 266"/>
              <a:gd name="T16" fmla="*/ 1948 w 3895"/>
              <a:gd name="T17" fmla="*/ 182 h 266"/>
              <a:gd name="T18" fmla="*/ 3558 w 3895"/>
              <a:gd name="T19" fmla="*/ 38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95" h="266">
                <a:moveTo>
                  <a:pt x="3558" y="38"/>
                </a:moveTo>
                <a:cubicBezTo>
                  <a:pt x="3260" y="67"/>
                  <a:pt x="2937" y="89"/>
                  <a:pt x="2598" y="101"/>
                </a:cubicBezTo>
                <a:cubicBezTo>
                  <a:pt x="2387" y="108"/>
                  <a:pt x="2170" y="112"/>
                  <a:pt x="1948" y="112"/>
                </a:cubicBezTo>
                <a:cubicBezTo>
                  <a:pt x="1230" y="112"/>
                  <a:pt x="561" y="71"/>
                  <a:pt x="0" y="0"/>
                </a:cubicBezTo>
                <a:cubicBezTo>
                  <a:pt x="0" y="266"/>
                  <a:pt x="0" y="266"/>
                  <a:pt x="0" y="266"/>
                </a:cubicBezTo>
                <a:cubicBezTo>
                  <a:pt x="3895" y="266"/>
                  <a:pt x="3895" y="266"/>
                  <a:pt x="3895" y="266"/>
                </a:cubicBezTo>
                <a:cubicBezTo>
                  <a:pt x="3895" y="238"/>
                  <a:pt x="3895" y="238"/>
                  <a:pt x="3895" y="238"/>
                </a:cubicBezTo>
                <a:cubicBezTo>
                  <a:pt x="3895" y="0"/>
                  <a:pt x="3895" y="0"/>
                  <a:pt x="3895" y="0"/>
                </a:cubicBezTo>
                <a:cubicBezTo>
                  <a:pt x="3895" y="0"/>
                  <a:pt x="3471" y="166"/>
                  <a:pt x="1948" y="182"/>
                </a:cubicBezTo>
                <a:cubicBezTo>
                  <a:pt x="1948" y="182"/>
                  <a:pt x="2969" y="154"/>
                  <a:pt x="3558" y="38"/>
                </a:cubicBezTo>
                <a:close/>
              </a:path>
            </a:pathLst>
          </a:custGeom>
          <a:solidFill>
            <a:srgbClr val="007D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1A076DA-9EB6-F60F-C5AE-F74EFB4CA3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08" y="6369066"/>
            <a:ext cx="2173128" cy="417637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E6F23D68-1D40-4FEC-F7DB-4F1525C09B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800" t="17426" r="32445" b="8785"/>
          <a:stretch/>
        </p:blipFill>
        <p:spPr bwMode="auto">
          <a:xfrm>
            <a:off x="3930787" y="17702"/>
            <a:ext cx="4081532" cy="650792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091635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5">
            <a:extLst>
              <a:ext uri="{FF2B5EF4-FFF2-40B4-BE49-F238E27FC236}">
                <a16:creationId xmlns:a16="http://schemas.microsoft.com/office/drawing/2014/main" id="{062BE926-4766-3E17-DC9A-B086A459F011}"/>
              </a:ext>
            </a:extLst>
          </p:cNvPr>
          <p:cNvSpPr>
            <a:spLocks/>
          </p:cNvSpPr>
          <p:nvPr/>
        </p:nvSpPr>
        <p:spPr bwMode="auto">
          <a:xfrm>
            <a:off x="0" y="6194738"/>
            <a:ext cx="12192000" cy="663262"/>
          </a:xfrm>
          <a:custGeom>
            <a:avLst/>
            <a:gdLst>
              <a:gd name="T0" fmla="*/ 3558 w 3895"/>
              <a:gd name="T1" fmla="*/ 38 h 266"/>
              <a:gd name="T2" fmla="*/ 2598 w 3895"/>
              <a:gd name="T3" fmla="*/ 101 h 266"/>
              <a:gd name="T4" fmla="*/ 1948 w 3895"/>
              <a:gd name="T5" fmla="*/ 112 h 266"/>
              <a:gd name="T6" fmla="*/ 0 w 3895"/>
              <a:gd name="T7" fmla="*/ 0 h 266"/>
              <a:gd name="T8" fmla="*/ 0 w 3895"/>
              <a:gd name="T9" fmla="*/ 266 h 266"/>
              <a:gd name="T10" fmla="*/ 3895 w 3895"/>
              <a:gd name="T11" fmla="*/ 266 h 266"/>
              <a:gd name="T12" fmla="*/ 3895 w 3895"/>
              <a:gd name="T13" fmla="*/ 238 h 266"/>
              <a:gd name="T14" fmla="*/ 3895 w 3895"/>
              <a:gd name="T15" fmla="*/ 0 h 266"/>
              <a:gd name="T16" fmla="*/ 1948 w 3895"/>
              <a:gd name="T17" fmla="*/ 182 h 266"/>
              <a:gd name="T18" fmla="*/ 3558 w 3895"/>
              <a:gd name="T19" fmla="*/ 38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95" h="266">
                <a:moveTo>
                  <a:pt x="3558" y="38"/>
                </a:moveTo>
                <a:cubicBezTo>
                  <a:pt x="3260" y="67"/>
                  <a:pt x="2937" y="89"/>
                  <a:pt x="2598" y="101"/>
                </a:cubicBezTo>
                <a:cubicBezTo>
                  <a:pt x="2387" y="108"/>
                  <a:pt x="2170" y="112"/>
                  <a:pt x="1948" y="112"/>
                </a:cubicBezTo>
                <a:cubicBezTo>
                  <a:pt x="1230" y="112"/>
                  <a:pt x="561" y="71"/>
                  <a:pt x="0" y="0"/>
                </a:cubicBezTo>
                <a:cubicBezTo>
                  <a:pt x="0" y="266"/>
                  <a:pt x="0" y="266"/>
                  <a:pt x="0" y="266"/>
                </a:cubicBezTo>
                <a:cubicBezTo>
                  <a:pt x="3895" y="266"/>
                  <a:pt x="3895" y="266"/>
                  <a:pt x="3895" y="266"/>
                </a:cubicBezTo>
                <a:cubicBezTo>
                  <a:pt x="3895" y="238"/>
                  <a:pt x="3895" y="238"/>
                  <a:pt x="3895" y="238"/>
                </a:cubicBezTo>
                <a:cubicBezTo>
                  <a:pt x="3895" y="0"/>
                  <a:pt x="3895" y="0"/>
                  <a:pt x="3895" y="0"/>
                </a:cubicBezTo>
                <a:cubicBezTo>
                  <a:pt x="3895" y="0"/>
                  <a:pt x="3471" y="166"/>
                  <a:pt x="1948" y="182"/>
                </a:cubicBezTo>
                <a:cubicBezTo>
                  <a:pt x="1948" y="182"/>
                  <a:pt x="2969" y="154"/>
                  <a:pt x="3558" y="38"/>
                </a:cubicBezTo>
                <a:close/>
              </a:path>
            </a:pathLst>
          </a:custGeom>
          <a:solidFill>
            <a:srgbClr val="007D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1A076DA-9EB6-F60F-C5AE-F74EFB4CA3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31" y="6317550"/>
            <a:ext cx="2173128" cy="417637"/>
          </a:xfrm>
          <a:prstGeom prst="rect">
            <a:avLst/>
          </a:prstGeom>
        </p:spPr>
      </p:pic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C9287FBC-83CA-E83B-BA97-EFAD794B6632}"/>
              </a:ext>
            </a:extLst>
          </p:cNvPr>
          <p:cNvSpPr/>
          <p:nvPr/>
        </p:nvSpPr>
        <p:spPr>
          <a:xfrm>
            <a:off x="3786554" y="269631"/>
            <a:ext cx="4079631" cy="1735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dirty="0"/>
              <a:t>6-11años  infancia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B313C41-08D6-34FA-72F3-58FA63BBD816}"/>
              </a:ext>
            </a:extLst>
          </p:cNvPr>
          <p:cNvSpPr/>
          <p:nvPr/>
        </p:nvSpPr>
        <p:spPr>
          <a:xfrm>
            <a:off x="339968" y="2274276"/>
            <a:ext cx="364587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MEDICA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5989CDD-83CC-F316-5125-144251592DBF}"/>
              </a:ext>
            </a:extLst>
          </p:cNvPr>
          <p:cNvSpPr/>
          <p:nvPr/>
        </p:nvSpPr>
        <p:spPr>
          <a:xfrm>
            <a:off x="357553" y="3320107"/>
            <a:ext cx="364587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VACUNACIÓN 9 años VPH DESPIUES DE 10 AÑOS TD (tétano y difteria ) 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B740509-C36E-C6F4-1D8F-1521AA301ED0}"/>
              </a:ext>
            </a:extLst>
          </p:cNvPr>
          <p:cNvSpPr/>
          <p:nvPr/>
        </p:nvSpPr>
        <p:spPr>
          <a:xfrm>
            <a:off x="7918935" y="1704468"/>
            <a:ext cx="3645877" cy="1321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ENFERMERIA </a:t>
            </a:r>
            <a:r>
              <a:rPr lang="es-CO" dirty="0"/>
              <a:t>VALORACION INTEGRAL DE CRECIMIENTO Y DESARROLLO (peso-talla-conductas de desarrollo 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5055657-05EC-1E2E-8ECB-17BE30523B18}"/>
              </a:ext>
            </a:extLst>
          </p:cNvPr>
          <p:cNvSpPr/>
          <p:nvPr/>
        </p:nvSpPr>
        <p:spPr>
          <a:xfrm>
            <a:off x="518420" y="4504136"/>
            <a:ext cx="3645877" cy="1333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VALORACIÓN ODONTOLOGÍA- </a:t>
            </a:r>
            <a:r>
              <a:rPr lang="es-CO" dirty="0"/>
              <a:t>HIGIENE ORAL (control placa-</a:t>
            </a:r>
            <a:r>
              <a:rPr lang="es-CO" dirty="0" err="1"/>
              <a:t>fluor</a:t>
            </a:r>
            <a:r>
              <a:rPr lang="es-CO" dirty="0"/>
              <a:t>-)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2374499-AE5E-C184-ACDB-406564767285}"/>
              </a:ext>
            </a:extLst>
          </p:cNvPr>
          <p:cNvSpPr/>
          <p:nvPr/>
        </p:nvSpPr>
        <p:spPr>
          <a:xfrm>
            <a:off x="6679223" y="3167704"/>
            <a:ext cx="3991705" cy="15098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EXAMEN DE HEMOGLOBINA Y HEMATOCRITO (10 a 13 ) (14 a 17 se repite)  preventivamente busca anemias en las niñas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D134FD6-4E20-AD04-9100-3D7DDAAD7402}"/>
              </a:ext>
            </a:extLst>
          </p:cNvPr>
          <p:cNvSpPr/>
          <p:nvPr/>
        </p:nvSpPr>
        <p:spPr>
          <a:xfrm>
            <a:off x="7127629" y="5034152"/>
            <a:ext cx="364587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PEDIATRIA</a:t>
            </a:r>
          </a:p>
        </p:txBody>
      </p:sp>
    </p:spTree>
    <p:extLst>
      <p:ext uri="{BB962C8B-B14F-4D97-AF65-F5344CB8AC3E}">
        <p14:creationId xmlns:p14="http://schemas.microsoft.com/office/powerpoint/2010/main" val="1593186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5">
            <a:extLst>
              <a:ext uri="{FF2B5EF4-FFF2-40B4-BE49-F238E27FC236}">
                <a16:creationId xmlns:a16="http://schemas.microsoft.com/office/drawing/2014/main" id="{062BE926-4766-3E17-DC9A-B086A459F011}"/>
              </a:ext>
            </a:extLst>
          </p:cNvPr>
          <p:cNvSpPr>
            <a:spLocks/>
          </p:cNvSpPr>
          <p:nvPr/>
        </p:nvSpPr>
        <p:spPr bwMode="auto">
          <a:xfrm>
            <a:off x="0" y="6194738"/>
            <a:ext cx="12192000" cy="663262"/>
          </a:xfrm>
          <a:custGeom>
            <a:avLst/>
            <a:gdLst>
              <a:gd name="T0" fmla="*/ 3558 w 3895"/>
              <a:gd name="T1" fmla="*/ 38 h 266"/>
              <a:gd name="T2" fmla="*/ 2598 w 3895"/>
              <a:gd name="T3" fmla="*/ 101 h 266"/>
              <a:gd name="T4" fmla="*/ 1948 w 3895"/>
              <a:gd name="T5" fmla="*/ 112 h 266"/>
              <a:gd name="T6" fmla="*/ 0 w 3895"/>
              <a:gd name="T7" fmla="*/ 0 h 266"/>
              <a:gd name="T8" fmla="*/ 0 w 3895"/>
              <a:gd name="T9" fmla="*/ 266 h 266"/>
              <a:gd name="T10" fmla="*/ 3895 w 3895"/>
              <a:gd name="T11" fmla="*/ 266 h 266"/>
              <a:gd name="T12" fmla="*/ 3895 w 3895"/>
              <a:gd name="T13" fmla="*/ 238 h 266"/>
              <a:gd name="T14" fmla="*/ 3895 w 3895"/>
              <a:gd name="T15" fmla="*/ 0 h 266"/>
              <a:gd name="T16" fmla="*/ 1948 w 3895"/>
              <a:gd name="T17" fmla="*/ 182 h 266"/>
              <a:gd name="T18" fmla="*/ 3558 w 3895"/>
              <a:gd name="T19" fmla="*/ 38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95" h="266">
                <a:moveTo>
                  <a:pt x="3558" y="38"/>
                </a:moveTo>
                <a:cubicBezTo>
                  <a:pt x="3260" y="67"/>
                  <a:pt x="2937" y="89"/>
                  <a:pt x="2598" y="101"/>
                </a:cubicBezTo>
                <a:cubicBezTo>
                  <a:pt x="2387" y="108"/>
                  <a:pt x="2170" y="112"/>
                  <a:pt x="1948" y="112"/>
                </a:cubicBezTo>
                <a:cubicBezTo>
                  <a:pt x="1230" y="112"/>
                  <a:pt x="561" y="71"/>
                  <a:pt x="0" y="0"/>
                </a:cubicBezTo>
                <a:cubicBezTo>
                  <a:pt x="0" y="266"/>
                  <a:pt x="0" y="266"/>
                  <a:pt x="0" y="266"/>
                </a:cubicBezTo>
                <a:cubicBezTo>
                  <a:pt x="3895" y="266"/>
                  <a:pt x="3895" y="266"/>
                  <a:pt x="3895" y="266"/>
                </a:cubicBezTo>
                <a:cubicBezTo>
                  <a:pt x="3895" y="238"/>
                  <a:pt x="3895" y="238"/>
                  <a:pt x="3895" y="238"/>
                </a:cubicBezTo>
                <a:cubicBezTo>
                  <a:pt x="3895" y="0"/>
                  <a:pt x="3895" y="0"/>
                  <a:pt x="3895" y="0"/>
                </a:cubicBezTo>
                <a:cubicBezTo>
                  <a:pt x="3895" y="0"/>
                  <a:pt x="3471" y="166"/>
                  <a:pt x="1948" y="182"/>
                </a:cubicBezTo>
                <a:cubicBezTo>
                  <a:pt x="1948" y="182"/>
                  <a:pt x="2969" y="154"/>
                  <a:pt x="3558" y="38"/>
                </a:cubicBezTo>
                <a:close/>
              </a:path>
            </a:pathLst>
          </a:custGeom>
          <a:solidFill>
            <a:srgbClr val="007D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1A076DA-9EB6-F60F-C5AE-F74EFB4CA3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31" y="6317550"/>
            <a:ext cx="2173128" cy="417637"/>
          </a:xfrm>
          <a:prstGeom prst="rect">
            <a:avLst/>
          </a:prstGeom>
        </p:spPr>
      </p:pic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C9287FBC-83CA-E83B-BA97-EFAD794B6632}"/>
              </a:ext>
            </a:extLst>
          </p:cNvPr>
          <p:cNvSpPr/>
          <p:nvPr/>
        </p:nvSpPr>
        <p:spPr>
          <a:xfrm>
            <a:off x="3786554" y="269631"/>
            <a:ext cx="4079631" cy="1735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dirty="0"/>
              <a:t>12-17 años adolescencia 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B313C41-08D6-34FA-72F3-58FA63BBD816}"/>
              </a:ext>
            </a:extLst>
          </p:cNvPr>
          <p:cNvSpPr/>
          <p:nvPr/>
        </p:nvSpPr>
        <p:spPr>
          <a:xfrm>
            <a:off x="339968" y="2274276"/>
            <a:ext cx="364587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MEDICA 12- 14- 16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5989CDD-83CC-F316-5125-144251592DBF}"/>
              </a:ext>
            </a:extLst>
          </p:cNvPr>
          <p:cNvSpPr/>
          <p:nvPr/>
        </p:nvSpPr>
        <p:spPr>
          <a:xfrm>
            <a:off x="3985845" y="4979637"/>
            <a:ext cx="48533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PSICOLOGIA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B740509-C36E-C6F4-1D8F-1521AA301ED0}"/>
              </a:ext>
            </a:extLst>
          </p:cNvPr>
          <p:cNvSpPr/>
          <p:nvPr/>
        </p:nvSpPr>
        <p:spPr>
          <a:xfrm>
            <a:off x="4390291" y="2219904"/>
            <a:ext cx="3645877" cy="1321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Consulta con enfermería  13 -17 años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5055657-05EC-1E2E-8ECB-17BE30523B18}"/>
              </a:ext>
            </a:extLst>
          </p:cNvPr>
          <p:cNvSpPr/>
          <p:nvPr/>
        </p:nvSpPr>
        <p:spPr>
          <a:xfrm>
            <a:off x="339968" y="3383675"/>
            <a:ext cx="3645877" cy="1333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VALORACIÓN ODONTOLOGÍA- </a:t>
            </a:r>
            <a:r>
              <a:rPr lang="es-CO" dirty="0"/>
              <a:t>HIGIENE ORAL (control placa-</a:t>
            </a:r>
            <a:r>
              <a:rPr lang="es-CO" dirty="0" err="1"/>
              <a:t>fluor</a:t>
            </a:r>
            <a:r>
              <a:rPr lang="es-CO" dirty="0"/>
              <a:t>-)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2374499-AE5E-C184-ACDB-406564767285}"/>
              </a:ext>
            </a:extLst>
          </p:cNvPr>
          <p:cNvSpPr/>
          <p:nvPr/>
        </p:nvSpPr>
        <p:spPr>
          <a:xfrm>
            <a:off x="4217376" y="3693100"/>
            <a:ext cx="3991705" cy="113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GINECOLOGIA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87F1A70-16E6-7BBB-0039-01B784404DC2}"/>
              </a:ext>
            </a:extLst>
          </p:cNvPr>
          <p:cNvSpPr/>
          <p:nvPr/>
        </p:nvSpPr>
        <p:spPr>
          <a:xfrm>
            <a:off x="8209081" y="2205699"/>
            <a:ext cx="364587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TRABAJO SOCIAL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38BB4E0-3580-E2CE-3C02-934AA2179160}"/>
              </a:ext>
            </a:extLst>
          </p:cNvPr>
          <p:cNvSpPr/>
          <p:nvPr/>
        </p:nvSpPr>
        <p:spPr>
          <a:xfrm>
            <a:off x="8376134" y="3285818"/>
            <a:ext cx="3645877" cy="113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NUTRICION </a:t>
            </a:r>
            <a:r>
              <a:rPr lang="es-CO" sz="1400" dirty="0">
                <a:solidFill>
                  <a:schemeClr val="bg1"/>
                </a:solidFill>
                <a:latin typeface="Arial Black" panose="020B0A04020102020204" pitchFamily="34" charset="0"/>
              </a:rPr>
              <a:t>sobrepeso- alteraciones en exámenes- detección de factores de riesgo) rutas o especialidades que se requiera</a:t>
            </a:r>
          </a:p>
        </p:txBody>
      </p:sp>
    </p:spTree>
    <p:extLst>
      <p:ext uri="{BB962C8B-B14F-4D97-AF65-F5344CB8AC3E}">
        <p14:creationId xmlns:p14="http://schemas.microsoft.com/office/powerpoint/2010/main" val="25343048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5">
            <a:extLst>
              <a:ext uri="{FF2B5EF4-FFF2-40B4-BE49-F238E27FC236}">
                <a16:creationId xmlns:a16="http://schemas.microsoft.com/office/drawing/2014/main" id="{062BE926-4766-3E17-DC9A-B086A459F011}"/>
              </a:ext>
            </a:extLst>
          </p:cNvPr>
          <p:cNvSpPr>
            <a:spLocks/>
          </p:cNvSpPr>
          <p:nvPr/>
        </p:nvSpPr>
        <p:spPr bwMode="auto">
          <a:xfrm>
            <a:off x="0" y="6194738"/>
            <a:ext cx="12192000" cy="663262"/>
          </a:xfrm>
          <a:custGeom>
            <a:avLst/>
            <a:gdLst>
              <a:gd name="T0" fmla="*/ 3558 w 3895"/>
              <a:gd name="T1" fmla="*/ 38 h 266"/>
              <a:gd name="T2" fmla="*/ 2598 w 3895"/>
              <a:gd name="T3" fmla="*/ 101 h 266"/>
              <a:gd name="T4" fmla="*/ 1948 w 3895"/>
              <a:gd name="T5" fmla="*/ 112 h 266"/>
              <a:gd name="T6" fmla="*/ 0 w 3895"/>
              <a:gd name="T7" fmla="*/ 0 h 266"/>
              <a:gd name="T8" fmla="*/ 0 w 3895"/>
              <a:gd name="T9" fmla="*/ 266 h 266"/>
              <a:gd name="T10" fmla="*/ 3895 w 3895"/>
              <a:gd name="T11" fmla="*/ 266 h 266"/>
              <a:gd name="T12" fmla="*/ 3895 w 3895"/>
              <a:gd name="T13" fmla="*/ 238 h 266"/>
              <a:gd name="T14" fmla="*/ 3895 w 3895"/>
              <a:gd name="T15" fmla="*/ 0 h 266"/>
              <a:gd name="T16" fmla="*/ 1948 w 3895"/>
              <a:gd name="T17" fmla="*/ 182 h 266"/>
              <a:gd name="T18" fmla="*/ 3558 w 3895"/>
              <a:gd name="T19" fmla="*/ 38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95" h="266">
                <a:moveTo>
                  <a:pt x="3558" y="38"/>
                </a:moveTo>
                <a:cubicBezTo>
                  <a:pt x="3260" y="67"/>
                  <a:pt x="2937" y="89"/>
                  <a:pt x="2598" y="101"/>
                </a:cubicBezTo>
                <a:cubicBezTo>
                  <a:pt x="2387" y="108"/>
                  <a:pt x="2170" y="112"/>
                  <a:pt x="1948" y="112"/>
                </a:cubicBezTo>
                <a:cubicBezTo>
                  <a:pt x="1230" y="112"/>
                  <a:pt x="561" y="71"/>
                  <a:pt x="0" y="0"/>
                </a:cubicBezTo>
                <a:cubicBezTo>
                  <a:pt x="0" y="266"/>
                  <a:pt x="0" y="266"/>
                  <a:pt x="0" y="266"/>
                </a:cubicBezTo>
                <a:cubicBezTo>
                  <a:pt x="3895" y="266"/>
                  <a:pt x="3895" y="266"/>
                  <a:pt x="3895" y="266"/>
                </a:cubicBezTo>
                <a:cubicBezTo>
                  <a:pt x="3895" y="238"/>
                  <a:pt x="3895" y="238"/>
                  <a:pt x="3895" y="238"/>
                </a:cubicBezTo>
                <a:cubicBezTo>
                  <a:pt x="3895" y="0"/>
                  <a:pt x="3895" y="0"/>
                  <a:pt x="3895" y="0"/>
                </a:cubicBezTo>
                <a:cubicBezTo>
                  <a:pt x="3895" y="0"/>
                  <a:pt x="3471" y="166"/>
                  <a:pt x="1948" y="182"/>
                </a:cubicBezTo>
                <a:cubicBezTo>
                  <a:pt x="1948" y="182"/>
                  <a:pt x="2969" y="154"/>
                  <a:pt x="3558" y="38"/>
                </a:cubicBezTo>
                <a:close/>
              </a:path>
            </a:pathLst>
          </a:custGeom>
          <a:solidFill>
            <a:srgbClr val="007D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1A076DA-9EB6-F60F-C5AE-F74EFB4CA3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31" y="6317550"/>
            <a:ext cx="2173128" cy="417637"/>
          </a:xfrm>
          <a:prstGeom prst="rect">
            <a:avLst/>
          </a:prstGeom>
        </p:spPr>
      </p:pic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C9287FBC-83CA-E83B-BA97-EFAD794B6632}"/>
              </a:ext>
            </a:extLst>
          </p:cNvPr>
          <p:cNvSpPr/>
          <p:nvPr/>
        </p:nvSpPr>
        <p:spPr>
          <a:xfrm>
            <a:off x="3786554" y="269631"/>
            <a:ext cx="4079631" cy="1735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dirty="0"/>
              <a:t>12-17 años juventud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B313C41-08D6-34FA-72F3-58FA63BBD816}"/>
              </a:ext>
            </a:extLst>
          </p:cNvPr>
          <p:cNvSpPr/>
          <p:nvPr/>
        </p:nvSpPr>
        <p:spPr>
          <a:xfrm>
            <a:off x="339968" y="2274276"/>
            <a:ext cx="364587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CONSULTA MEDICA 12- 14- 16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5989CDD-83CC-F316-5125-144251592DBF}"/>
              </a:ext>
            </a:extLst>
          </p:cNvPr>
          <p:cNvSpPr/>
          <p:nvPr/>
        </p:nvSpPr>
        <p:spPr>
          <a:xfrm>
            <a:off x="7250724" y="3481754"/>
            <a:ext cx="4601307" cy="2262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  <a:latin typeface="Arial Black" panose="020B0A04020102020204" pitchFamily="34" charset="0"/>
              </a:rPr>
              <a:t>Entorno educativo </a:t>
            </a:r>
            <a:r>
              <a:rPr lang="es-CO" sz="1200" dirty="0">
                <a:solidFill>
                  <a:schemeClr val="bg1"/>
                </a:solidFill>
                <a:latin typeface="Arial Black" panose="020B0A04020102020204" pitchFamily="34" charset="0"/>
              </a:rPr>
              <a:t>( identifica la poblacion subsidiada eps  con medico- enfermera- salud oral higienista) los padres deben firmar el consentimiento . Si no acepta que se haga en el colegio se le cita para la actividad en el hospital 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B740509-C36E-C6F4-1D8F-1521AA301ED0}"/>
              </a:ext>
            </a:extLst>
          </p:cNvPr>
          <p:cNvSpPr/>
          <p:nvPr/>
        </p:nvSpPr>
        <p:spPr>
          <a:xfrm>
            <a:off x="339968" y="4812009"/>
            <a:ext cx="3645877" cy="1321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Consulta con enfermería  13 -17 años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5055657-05EC-1E2E-8ECB-17BE30523B18}"/>
              </a:ext>
            </a:extLst>
          </p:cNvPr>
          <p:cNvSpPr/>
          <p:nvPr/>
        </p:nvSpPr>
        <p:spPr>
          <a:xfrm>
            <a:off x="339968" y="3383675"/>
            <a:ext cx="3645877" cy="1333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  <a:latin typeface="Arial Black" panose="020B0A04020102020204" pitchFamily="34" charset="0"/>
              </a:rPr>
              <a:t>VALORACIÓN ODONTOLOGÍA- </a:t>
            </a:r>
            <a:r>
              <a:rPr lang="es-CO" dirty="0"/>
              <a:t>HIGIENE ORAL (control placa-</a:t>
            </a:r>
            <a:r>
              <a:rPr lang="es-CO" dirty="0" err="1"/>
              <a:t>fluor</a:t>
            </a:r>
            <a:r>
              <a:rPr lang="es-CO" dirty="0"/>
              <a:t>-)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2374499-AE5E-C184-ACDB-406564767285}"/>
              </a:ext>
            </a:extLst>
          </p:cNvPr>
          <p:cNvSpPr/>
          <p:nvPr/>
        </p:nvSpPr>
        <p:spPr>
          <a:xfrm>
            <a:off x="7250725" y="2228622"/>
            <a:ext cx="4601307" cy="1134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  <a:latin typeface="Arial Black" panose="020B0A04020102020204" pitchFamily="34" charset="0"/>
              </a:rPr>
              <a:t>Entorno institucional</a:t>
            </a:r>
          </a:p>
        </p:txBody>
      </p:sp>
    </p:spTree>
    <p:extLst>
      <p:ext uri="{BB962C8B-B14F-4D97-AF65-F5344CB8AC3E}">
        <p14:creationId xmlns:p14="http://schemas.microsoft.com/office/powerpoint/2010/main" val="2960705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5">
            <a:extLst>
              <a:ext uri="{FF2B5EF4-FFF2-40B4-BE49-F238E27FC236}">
                <a16:creationId xmlns:a16="http://schemas.microsoft.com/office/drawing/2014/main" id="{062BE926-4766-3E17-DC9A-B086A459F011}"/>
              </a:ext>
            </a:extLst>
          </p:cNvPr>
          <p:cNvSpPr>
            <a:spLocks/>
          </p:cNvSpPr>
          <p:nvPr/>
        </p:nvSpPr>
        <p:spPr bwMode="auto">
          <a:xfrm>
            <a:off x="0" y="6194738"/>
            <a:ext cx="12192000" cy="663262"/>
          </a:xfrm>
          <a:custGeom>
            <a:avLst/>
            <a:gdLst>
              <a:gd name="T0" fmla="*/ 3558 w 3895"/>
              <a:gd name="T1" fmla="*/ 38 h 266"/>
              <a:gd name="T2" fmla="*/ 2598 w 3895"/>
              <a:gd name="T3" fmla="*/ 101 h 266"/>
              <a:gd name="T4" fmla="*/ 1948 w 3895"/>
              <a:gd name="T5" fmla="*/ 112 h 266"/>
              <a:gd name="T6" fmla="*/ 0 w 3895"/>
              <a:gd name="T7" fmla="*/ 0 h 266"/>
              <a:gd name="T8" fmla="*/ 0 w 3895"/>
              <a:gd name="T9" fmla="*/ 266 h 266"/>
              <a:gd name="T10" fmla="*/ 3895 w 3895"/>
              <a:gd name="T11" fmla="*/ 266 h 266"/>
              <a:gd name="T12" fmla="*/ 3895 w 3895"/>
              <a:gd name="T13" fmla="*/ 238 h 266"/>
              <a:gd name="T14" fmla="*/ 3895 w 3895"/>
              <a:gd name="T15" fmla="*/ 0 h 266"/>
              <a:gd name="T16" fmla="*/ 1948 w 3895"/>
              <a:gd name="T17" fmla="*/ 182 h 266"/>
              <a:gd name="T18" fmla="*/ 3558 w 3895"/>
              <a:gd name="T19" fmla="*/ 38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95" h="266">
                <a:moveTo>
                  <a:pt x="3558" y="38"/>
                </a:moveTo>
                <a:cubicBezTo>
                  <a:pt x="3260" y="67"/>
                  <a:pt x="2937" y="89"/>
                  <a:pt x="2598" y="101"/>
                </a:cubicBezTo>
                <a:cubicBezTo>
                  <a:pt x="2387" y="108"/>
                  <a:pt x="2170" y="112"/>
                  <a:pt x="1948" y="112"/>
                </a:cubicBezTo>
                <a:cubicBezTo>
                  <a:pt x="1230" y="112"/>
                  <a:pt x="561" y="71"/>
                  <a:pt x="0" y="0"/>
                </a:cubicBezTo>
                <a:cubicBezTo>
                  <a:pt x="0" y="266"/>
                  <a:pt x="0" y="266"/>
                  <a:pt x="0" y="266"/>
                </a:cubicBezTo>
                <a:cubicBezTo>
                  <a:pt x="3895" y="266"/>
                  <a:pt x="3895" y="266"/>
                  <a:pt x="3895" y="266"/>
                </a:cubicBezTo>
                <a:cubicBezTo>
                  <a:pt x="3895" y="238"/>
                  <a:pt x="3895" y="238"/>
                  <a:pt x="3895" y="238"/>
                </a:cubicBezTo>
                <a:cubicBezTo>
                  <a:pt x="3895" y="0"/>
                  <a:pt x="3895" y="0"/>
                  <a:pt x="3895" y="0"/>
                </a:cubicBezTo>
                <a:cubicBezTo>
                  <a:pt x="3895" y="0"/>
                  <a:pt x="3471" y="166"/>
                  <a:pt x="1948" y="182"/>
                </a:cubicBezTo>
                <a:cubicBezTo>
                  <a:pt x="1948" y="182"/>
                  <a:pt x="2969" y="154"/>
                  <a:pt x="3558" y="38"/>
                </a:cubicBezTo>
                <a:close/>
              </a:path>
            </a:pathLst>
          </a:custGeom>
          <a:solidFill>
            <a:srgbClr val="007D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1A076DA-9EB6-F60F-C5AE-F74EFB4CA3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08" y="6369066"/>
            <a:ext cx="2173128" cy="4176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C21CD87C-2743-EC59-9A01-305DC64D60BE}"/>
              </a:ext>
            </a:extLst>
          </p:cNvPr>
          <p:cNvSpPr/>
          <p:nvPr/>
        </p:nvSpPr>
        <p:spPr>
          <a:xfrm>
            <a:off x="2842846" y="195124"/>
            <a:ext cx="61546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ADOLESCENCIA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7D318F3-283A-825D-3FBB-407C35DA123D}"/>
              </a:ext>
            </a:extLst>
          </p:cNvPr>
          <p:cNvSpPr/>
          <p:nvPr/>
        </p:nvSpPr>
        <p:spPr>
          <a:xfrm>
            <a:off x="879231" y="3251497"/>
            <a:ext cx="4747846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A51832F-C728-B8A4-6DC0-84EE09C9CB08}"/>
              </a:ext>
            </a:extLst>
          </p:cNvPr>
          <p:cNvSpPr/>
          <p:nvPr/>
        </p:nvSpPr>
        <p:spPr>
          <a:xfrm>
            <a:off x="6301154" y="3388754"/>
            <a:ext cx="4747846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Riesgo de ITS ( pruebas rápidas de VIH- hepatitis b) para los que han iniciado vida sexual o tengan conductas de riesgo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DFAAC9C-78C5-CD2C-E02E-8269D6CDDEF1}"/>
              </a:ext>
            </a:extLst>
          </p:cNvPr>
          <p:cNvSpPr/>
          <p:nvPr/>
        </p:nvSpPr>
        <p:spPr>
          <a:xfrm>
            <a:off x="6201508" y="2337097"/>
            <a:ext cx="4747846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Métodos de planificación familiar. Asesoría y suministro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E40085BB-5334-4612-9326-1A45C4B8DAD5}"/>
              </a:ext>
            </a:extLst>
          </p:cNvPr>
          <p:cNvSpPr/>
          <p:nvPr/>
        </p:nvSpPr>
        <p:spPr>
          <a:xfrm>
            <a:off x="6201508" y="1258538"/>
            <a:ext cx="4747846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A partir de 10 años hemoglobina y hematocrito 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418D1FC-4AE8-6510-6F60-D276EEAE1B41}"/>
              </a:ext>
            </a:extLst>
          </p:cNvPr>
          <p:cNvSpPr/>
          <p:nvPr/>
        </p:nvSpPr>
        <p:spPr>
          <a:xfrm>
            <a:off x="6301154" y="5614250"/>
            <a:ext cx="4747846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C0BCA8B-F571-BF20-7719-056DD1E35CDB}"/>
              </a:ext>
            </a:extLst>
          </p:cNvPr>
          <p:cNvSpPr/>
          <p:nvPr/>
        </p:nvSpPr>
        <p:spPr>
          <a:xfrm>
            <a:off x="6301154" y="4497457"/>
            <a:ext cx="4747846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/>
              <a:t>PIC talleres de salud mental- tamizajes (actividades colectivas y educativas)</a:t>
            </a:r>
          </a:p>
        </p:txBody>
      </p:sp>
    </p:spTree>
    <p:extLst>
      <p:ext uri="{BB962C8B-B14F-4D97-AF65-F5344CB8AC3E}">
        <p14:creationId xmlns:p14="http://schemas.microsoft.com/office/powerpoint/2010/main" val="717188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5">
            <a:extLst>
              <a:ext uri="{FF2B5EF4-FFF2-40B4-BE49-F238E27FC236}">
                <a16:creationId xmlns:a16="http://schemas.microsoft.com/office/drawing/2014/main" id="{3843D9BB-A731-0817-F30B-EB52C211946F}"/>
              </a:ext>
            </a:extLst>
          </p:cNvPr>
          <p:cNvSpPr>
            <a:spLocks/>
          </p:cNvSpPr>
          <p:nvPr/>
        </p:nvSpPr>
        <p:spPr bwMode="auto">
          <a:xfrm>
            <a:off x="0" y="6194738"/>
            <a:ext cx="12192000" cy="663262"/>
          </a:xfrm>
          <a:custGeom>
            <a:avLst/>
            <a:gdLst>
              <a:gd name="T0" fmla="*/ 3558 w 3895"/>
              <a:gd name="T1" fmla="*/ 38 h 266"/>
              <a:gd name="T2" fmla="*/ 2598 w 3895"/>
              <a:gd name="T3" fmla="*/ 101 h 266"/>
              <a:gd name="T4" fmla="*/ 1948 w 3895"/>
              <a:gd name="T5" fmla="*/ 112 h 266"/>
              <a:gd name="T6" fmla="*/ 0 w 3895"/>
              <a:gd name="T7" fmla="*/ 0 h 266"/>
              <a:gd name="T8" fmla="*/ 0 w 3895"/>
              <a:gd name="T9" fmla="*/ 266 h 266"/>
              <a:gd name="T10" fmla="*/ 3895 w 3895"/>
              <a:gd name="T11" fmla="*/ 266 h 266"/>
              <a:gd name="T12" fmla="*/ 3895 w 3895"/>
              <a:gd name="T13" fmla="*/ 238 h 266"/>
              <a:gd name="T14" fmla="*/ 3895 w 3895"/>
              <a:gd name="T15" fmla="*/ 0 h 266"/>
              <a:gd name="T16" fmla="*/ 1948 w 3895"/>
              <a:gd name="T17" fmla="*/ 182 h 266"/>
              <a:gd name="T18" fmla="*/ 3558 w 3895"/>
              <a:gd name="T19" fmla="*/ 38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95" h="266">
                <a:moveTo>
                  <a:pt x="3558" y="38"/>
                </a:moveTo>
                <a:cubicBezTo>
                  <a:pt x="3260" y="67"/>
                  <a:pt x="2937" y="89"/>
                  <a:pt x="2598" y="101"/>
                </a:cubicBezTo>
                <a:cubicBezTo>
                  <a:pt x="2387" y="108"/>
                  <a:pt x="2170" y="112"/>
                  <a:pt x="1948" y="112"/>
                </a:cubicBezTo>
                <a:cubicBezTo>
                  <a:pt x="1230" y="112"/>
                  <a:pt x="561" y="71"/>
                  <a:pt x="0" y="0"/>
                </a:cubicBezTo>
                <a:cubicBezTo>
                  <a:pt x="0" y="266"/>
                  <a:pt x="0" y="266"/>
                  <a:pt x="0" y="266"/>
                </a:cubicBezTo>
                <a:cubicBezTo>
                  <a:pt x="3895" y="266"/>
                  <a:pt x="3895" y="266"/>
                  <a:pt x="3895" y="266"/>
                </a:cubicBezTo>
                <a:cubicBezTo>
                  <a:pt x="3895" y="238"/>
                  <a:pt x="3895" y="238"/>
                  <a:pt x="3895" y="238"/>
                </a:cubicBezTo>
                <a:cubicBezTo>
                  <a:pt x="3895" y="0"/>
                  <a:pt x="3895" y="0"/>
                  <a:pt x="3895" y="0"/>
                </a:cubicBezTo>
                <a:cubicBezTo>
                  <a:pt x="3895" y="0"/>
                  <a:pt x="3471" y="166"/>
                  <a:pt x="1948" y="182"/>
                </a:cubicBezTo>
                <a:cubicBezTo>
                  <a:pt x="1948" y="182"/>
                  <a:pt x="2969" y="154"/>
                  <a:pt x="3558" y="38"/>
                </a:cubicBezTo>
                <a:close/>
              </a:path>
            </a:pathLst>
          </a:custGeom>
          <a:solidFill>
            <a:srgbClr val="007D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39490AA-B0E1-BC3F-DF8F-452CDD5F78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08" y="6369066"/>
            <a:ext cx="2173128" cy="417637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57FB8B3D-FA86-A336-D91B-1926CEE00F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6431" y="344923"/>
            <a:ext cx="9519138" cy="584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0800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Circuito</Template>
  <TotalTime>1495</TotalTime>
  <Words>409</Words>
  <Application>Microsoft Office PowerPoint</Application>
  <PresentationFormat>Panorámica</PresentationFormat>
  <Paragraphs>54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Afta serif</vt:lpstr>
      <vt:lpstr>Arial</vt:lpstr>
      <vt:lpstr>Arial Black</vt:lpstr>
      <vt:lpstr>Calibri</vt:lpstr>
      <vt:lpstr>Lobster 1.4</vt:lpstr>
      <vt:lpstr>Tw Cen MT</vt:lpstr>
      <vt:lpstr>Circuito</vt:lpstr>
      <vt:lpstr>COMITÉ INTERSECTORIAL DEL MUNICIPIO DE DOSQUEBRADAS PARA EL ABORDAJE INTEGRAL DE LAS VIOLENCIAS POR RAZONES DE SEXO Y GÉNERO, en el Marco del Mecanismo Articulador en el Decreto 1710 de 2020”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EVIDENCIAS DE LA IMPLEMENTACION DE LA PPSS ESE HOSPITAL SANTA MONICA DE DOSQUEBRADAS</dc:title>
  <dc:creator>CLARA</dc:creator>
  <cp:lastModifiedBy>Juan Diaz Alzate</cp:lastModifiedBy>
  <cp:revision>63</cp:revision>
  <dcterms:created xsi:type="dcterms:W3CDTF">2023-03-13T03:20:10Z</dcterms:created>
  <dcterms:modified xsi:type="dcterms:W3CDTF">2023-08-29T15:17:41Z</dcterms:modified>
</cp:coreProperties>
</file>